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2" r:id="rId4"/>
    <p:sldId id="264" r:id="rId5"/>
    <p:sldId id="263" r:id="rId6"/>
    <p:sldId id="261" r:id="rId7"/>
    <p:sldId id="265" r:id="rId8"/>
    <p:sldId id="260" r:id="rId9"/>
    <p:sldId id="269" r:id="rId10"/>
    <p:sldId id="266" r:id="rId11"/>
    <p:sldId id="267" r:id="rId12"/>
    <p:sldId id="268" r:id="rId13"/>
    <p:sldId id="259" r:id="rId14"/>
    <p:sldId id="258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6F56C1-31C4-479A-BC2A-2E4EBA76C2D4}" type="datetimeFigureOut">
              <a:rPr lang="pl-PL" smtClean="0"/>
              <a:t>07.10.2024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076B18-E684-484B-9996-087BFA20ACD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7384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076B18-E684-484B-9996-087BFA20ACD9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08069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mindhealth.pl/co-leczymy/bulimia" TargetMode="External"/><Relationship Id="rId2" Type="http://schemas.openxmlformats.org/officeDocument/2006/relationships/hyperlink" Target="https://mindhealth.pl/co-leczymy/anoreksja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F7B2974-E5C0-AAF2-2197-ADB04E52C5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98758" y="0"/>
            <a:ext cx="6794484" cy="2262781"/>
          </a:xfrm>
        </p:spPr>
        <p:txBody>
          <a:bodyPr/>
          <a:lstStyle/>
          <a:p>
            <a:pPr algn="ctr"/>
            <a:r>
              <a:rPr lang="pl-PL" dirty="0"/>
              <a:t>Profilaktyka zdrowia psychicznego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EA50D46A-0467-A962-B6CC-DB38076C35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102" name="Picture 6" descr="Peer Counselling">
            <a:extLst>
              <a:ext uri="{FF2B5EF4-FFF2-40B4-BE49-F238E27FC236}">
                <a16:creationId xmlns:a16="http://schemas.microsoft.com/office/drawing/2014/main" id="{F203202E-83AD-FC8F-22B6-3F81A5AC12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885" y="3126401"/>
            <a:ext cx="5723461" cy="3301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44049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6234F37-4BA1-E116-E6E1-4836B932E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659621"/>
            <a:ext cx="8911687" cy="1280890"/>
          </a:xfrm>
        </p:spPr>
        <p:txBody>
          <a:bodyPr>
            <a:noAutofit/>
          </a:bodyPr>
          <a:lstStyle/>
          <a:p>
            <a:r>
              <a:rPr lang="pl-PL" i="0" dirty="0">
                <a:solidFill>
                  <a:schemeClr val="tx1"/>
                </a:solidFill>
                <a:effectLst/>
              </a:rPr>
              <a:t>Ogranicz internet – zdrowie psychiczne na tym zyska</a:t>
            </a:r>
            <a:br>
              <a:rPr lang="pl-PL" i="0" dirty="0">
                <a:solidFill>
                  <a:schemeClr val="tx1"/>
                </a:solidFill>
                <a:effectLst/>
              </a:rPr>
            </a:br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38B8D769-6DEE-41BE-9628-101AD935B210}"/>
              </a:ext>
            </a:extLst>
          </p:cNvPr>
          <p:cNvSpPr txBox="1"/>
          <p:nvPr/>
        </p:nvSpPr>
        <p:spPr>
          <a:xfrm>
            <a:off x="6711520" y="2290439"/>
            <a:ext cx="457199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0" dirty="0">
                <a:effectLst/>
                <a:latin typeface="Red Hat Display"/>
              </a:rPr>
              <a:t> W dobie nowoczesnych technologii wiele osób, nawet o tym nie wiedząc, jest uzależnionych od smartfonów, </a:t>
            </a:r>
            <a:r>
              <a:rPr lang="pl-PL" i="0" dirty="0" err="1">
                <a:effectLst/>
                <a:latin typeface="Red Hat Display"/>
              </a:rPr>
              <a:t>social</a:t>
            </a:r>
            <a:r>
              <a:rPr lang="pl-PL" i="0" dirty="0">
                <a:effectLst/>
                <a:latin typeface="Red Hat Display"/>
              </a:rPr>
              <a:t> mediów, zakupów internetowych czy korzystania z </a:t>
            </a:r>
            <a:r>
              <a:rPr lang="pl-PL" i="0" dirty="0" err="1">
                <a:effectLst/>
                <a:latin typeface="Red Hat Display"/>
              </a:rPr>
              <a:t>internetu</a:t>
            </a:r>
            <a:r>
              <a:rPr lang="pl-PL" i="0" dirty="0">
                <a:effectLst/>
                <a:latin typeface="Red Hat Display"/>
              </a:rPr>
              <a:t> i dostępu do wiadomości. Spędzanie godzin przy telefonie nie jest zdrowe, podobnie jak porównywanie swojego życia z kreacjami innych. Wiele młodych osób cierpi z powodu ciągłego porównywania siebie do innych. Uzależnienie od </a:t>
            </a:r>
            <a:r>
              <a:rPr lang="pl-PL" i="0" dirty="0" err="1">
                <a:effectLst/>
                <a:latin typeface="Red Hat Display"/>
              </a:rPr>
              <a:t>social</a:t>
            </a:r>
            <a:r>
              <a:rPr lang="pl-PL" i="0" dirty="0">
                <a:effectLst/>
                <a:latin typeface="Red Hat Display"/>
              </a:rPr>
              <a:t> mediów niesie za sobą także brak akceptacji siebie, liczne kompleksy oraz alienację</a:t>
            </a:r>
            <a:endParaRPr lang="pl-PL" dirty="0">
              <a:latin typeface="Red Hat Display"/>
            </a:endParaRPr>
          </a:p>
        </p:txBody>
      </p:sp>
      <p:pic>
        <p:nvPicPr>
          <p:cNvPr id="2050" name="Picture 2" descr="如何解决消费者顾虑获取信任？-万师傅">
            <a:extLst>
              <a:ext uri="{FF2B5EF4-FFF2-40B4-BE49-F238E27FC236}">
                <a16:creationId xmlns:a16="http://schemas.microsoft.com/office/drawing/2014/main" id="{DDFEAF38-1BFE-DD2D-9B2F-41D6D793D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052" y="2667659"/>
            <a:ext cx="4241429" cy="2827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256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BF67415-4282-8881-9995-A278E1F40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644538"/>
            <a:ext cx="8911687" cy="1280890"/>
          </a:xfrm>
        </p:spPr>
        <p:txBody>
          <a:bodyPr/>
          <a:lstStyle/>
          <a:p>
            <a:r>
              <a:rPr lang="pl-PL" dirty="0"/>
              <a:t>Ciekawostki o zdrowiu psychicznym: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3CC1A9DE-61B0-3376-8960-CFC76D8E0768}"/>
              </a:ext>
            </a:extLst>
          </p:cNvPr>
          <p:cNvSpPr txBox="1"/>
          <p:nvPr/>
        </p:nvSpPr>
        <p:spPr>
          <a:xfrm>
            <a:off x="3648723" y="1905000"/>
            <a:ext cx="72198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i="0" dirty="0">
                <a:effectLst/>
                <a:latin typeface="Red Hat Display"/>
              </a:rPr>
              <a:t>Co czwarta dorosła osoba doświadcza przynajmniej raz w życiu trudności takich jak zaburzenia lękowe, zaburzenia nastroju, snu czy uzależnienia od substancji psychoaktywnych.</a:t>
            </a:r>
          </a:p>
          <a:p>
            <a:endParaRPr lang="pl-PL" i="0" dirty="0">
              <a:effectLst/>
              <a:latin typeface="Red Hat Display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i="0" dirty="0">
                <a:effectLst/>
                <a:latin typeface="Red Hat Display"/>
              </a:rPr>
              <a:t>Według informacji WHO, obecnie aż 350 milionów ludzi na całym świecie cierpi na depresję, która jest drugim najczęściej rozpoznawanym problemem zdrowotnym.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>
              <a:latin typeface="Red Hat Display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Red Hat Display"/>
              </a:rPr>
              <a:t>Regularne ćwiczenia fizyczne mogą poprawić nastrój już po 10 minutach.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>
              <a:latin typeface="Red Hat Display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Red Hat Display"/>
              </a:rPr>
              <a:t>Słuchanie muzyki poprawia nastrój – Słuchanie ulubionej muzyki przez zaledwie 10 minut dziennie może znacznie poprawić nastrój, obniżyć stres i poprawić koncentrację.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>
              <a:latin typeface="Red Hat Display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Red Hat Display"/>
              </a:rPr>
              <a:t>Śmiech nie tylko poprawia nastrój, ale też obniża poziom kortyzolu, hormonu stresu. Dodatkowo, śmiech wzmacnia układ odpornościowy.</a:t>
            </a:r>
          </a:p>
        </p:txBody>
      </p:sp>
      <p:pic>
        <p:nvPicPr>
          <p:cNvPr id="12296" name="Picture 8" descr="Medical Aid in South Africa is a Surprisingly Good Deal - Medshield ...">
            <a:extLst>
              <a:ext uri="{FF2B5EF4-FFF2-40B4-BE49-F238E27FC236}">
                <a16:creationId xmlns:a16="http://schemas.microsoft.com/office/drawing/2014/main" id="{D0648BEC-311E-B872-4DF8-602FAA0BCC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69" y="2865709"/>
            <a:ext cx="2210540" cy="221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7110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BF67415-4282-8881-9995-A278E1F40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7100" y="686254"/>
            <a:ext cx="6169336" cy="1280890"/>
          </a:xfrm>
        </p:spPr>
        <p:txBody>
          <a:bodyPr/>
          <a:lstStyle/>
          <a:p>
            <a:r>
              <a:rPr lang="pl-PL" b="0" i="0" dirty="0">
                <a:solidFill>
                  <a:srgbClr val="434343"/>
                </a:solidFill>
                <a:effectLst/>
              </a:rPr>
              <a:t>Jeśli potrzebujesz pomocy:</a:t>
            </a:r>
            <a:endParaRPr lang="pl-PL" dirty="0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E9A629A2-7DB5-4332-8BEC-1291600B0024}"/>
              </a:ext>
            </a:extLst>
          </p:cNvPr>
          <p:cNvSpPr txBox="1"/>
          <p:nvPr/>
        </p:nvSpPr>
        <p:spPr>
          <a:xfrm>
            <a:off x="1367163" y="2752804"/>
            <a:ext cx="78241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pl-PL" b="1" i="0" dirty="0">
                <a:effectLst/>
                <a:latin typeface="Red Hat Display"/>
              </a:rPr>
              <a:t>800 70 2222 </a:t>
            </a:r>
            <a:r>
              <a:rPr lang="pl-PL" i="0" dirty="0">
                <a:effectLst/>
                <a:latin typeface="Red Hat Display"/>
              </a:rPr>
              <a:t>- Linia Wsparcia dla osób w stanie kryzysu psychicznego, czynna 24h na dobę </a:t>
            </a:r>
          </a:p>
          <a:p>
            <a:pPr fontAlgn="base"/>
            <a:endParaRPr lang="pl-PL" i="0" dirty="0">
              <a:effectLst/>
              <a:latin typeface="Red Hat Display"/>
            </a:endParaRPr>
          </a:p>
          <a:p>
            <a:pPr marL="285750" indent="-285750" algn="l" fontAlgn="base">
              <a:buFont typeface="Arial" panose="020B0604020202020204" pitchFamily="34" charset="0"/>
              <a:buChar char="•"/>
            </a:pPr>
            <a:r>
              <a:rPr lang="pl-PL" i="0" dirty="0">
                <a:effectLst/>
                <a:latin typeface="Red Hat Display"/>
              </a:rPr>
              <a:t> </a:t>
            </a:r>
            <a:r>
              <a:rPr lang="pl-PL" b="1" i="0" dirty="0">
                <a:effectLst/>
                <a:latin typeface="Red Hat Display"/>
              </a:rPr>
              <a:t>800 12 00 02 </a:t>
            </a:r>
            <a:r>
              <a:rPr lang="pl-PL" i="0" dirty="0">
                <a:effectLst/>
                <a:latin typeface="Red Hat Display"/>
              </a:rPr>
              <a:t>– Ogólnopolskie Pogotowie Pomocy dla ofiar przemocy w rodzinie, czynny 24h na dobę,</a:t>
            </a:r>
          </a:p>
          <a:p>
            <a:pPr algn="l" fontAlgn="base">
              <a:buFont typeface="Arial" panose="020B0604020202020204" pitchFamily="34" charset="0"/>
              <a:buChar char="•"/>
            </a:pPr>
            <a:endParaRPr lang="pl-PL" i="0" dirty="0">
              <a:effectLst/>
              <a:latin typeface="Red Hat Display"/>
            </a:endParaRPr>
          </a:p>
          <a:p>
            <a:pPr marL="285750" indent="-285750" algn="l" fontAlgn="base">
              <a:buFont typeface="Arial" panose="020B0604020202020204" pitchFamily="34" charset="0"/>
              <a:buChar char="•"/>
            </a:pPr>
            <a:r>
              <a:rPr lang="pl-PL" b="1" i="0" dirty="0">
                <a:effectLst/>
                <a:latin typeface="Red Hat Display"/>
              </a:rPr>
              <a:t>116 111- </a:t>
            </a:r>
            <a:r>
              <a:rPr lang="pl-PL" i="0" dirty="0">
                <a:effectLst/>
                <a:latin typeface="Red Hat Display"/>
              </a:rPr>
              <a:t>telefon zaufania dla dzieci i młodzieży</a:t>
            </a:r>
          </a:p>
          <a:p>
            <a:pPr algn="l" fontAlgn="base"/>
            <a:endParaRPr lang="pl-PL" dirty="0">
              <a:latin typeface="Red Hat Display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pl-PL" b="1" dirty="0">
                <a:latin typeface="Red Hat Display"/>
              </a:rPr>
              <a:t>585 00 88 85 </a:t>
            </a:r>
            <a:r>
              <a:rPr lang="pl-PL" dirty="0">
                <a:latin typeface="Red Hat Display"/>
              </a:rPr>
              <a:t>lub </a:t>
            </a:r>
            <a:r>
              <a:rPr lang="pl-PL" b="1" dirty="0">
                <a:latin typeface="Red Hat Display"/>
              </a:rPr>
              <a:t>www.coucb.pl </a:t>
            </a:r>
            <a:r>
              <a:rPr lang="pl-PL" dirty="0">
                <a:latin typeface="Red Hat Display"/>
              </a:rPr>
              <a:t>– </a:t>
            </a:r>
            <a:r>
              <a:rPr lang="pl-PL" b="1" i="0" dirty="0">
                <a:effectLst/>
                <a:latin typeface="Red Hat Display"/>
              </a:rPr>
              <a:t> </a:t>
            </a:r>
            <a:r>
              <a:rPr lang="pl-PL" i="0" dirty="0">
                <a:effectLst/>
                <a:latin typeface="Red Hat Display"/>
              </a:rPr>
              <a:t>linia oraz czat zaufania dla dzieci i młodzieży</a:t>
            </a:r>
          </a:p>
        </p:txBody>
      </p:sp>
      <p:pic>
        <p:nvPicPr>
          <p:cNvPr id="11266" name="Picture 2" descr="Hands holding heart stock vector. Illustration of health - 30346019">
            <a:extLst>
              <a:ext uri="{FF2B5EF4-FFF2-40B4-BE49-F238E27FC236}">
                <a16:creationId xmlns:a16="http://schemas.microsoft.com/office/drawing/2014/main" id="{BD140EBF-7451-0253-F602-271DE8745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349" y="533387"/>
            <a:ext cx="2485747" cy="2485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59176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BF67415-4282-8881-9995-A278E1F40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935" y="730642"/>
            <a:ext cx="2884598" cy="1280890"/>
          </a:xfrm>
        </p:spPr>
        <p:txBody>
          <a:bodyPr/>
          <a:lstStyle/>
          <a:p>
            <a:r>
              <a:rPr lang="pl-PL" dirty="0"/>
              <a:t>Bibliografia: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0B35F4F1-ED34-E701-560E-736FF950B10A}"/>
              </a:ext>
            </a:extLst>
          </p:cNvPr>
          <p:cNvSpPr txBox="1"/>
          <p:nvPr/>
        </p:nvSpPr>
        <p:spPr>
          <a:xfrm>
            <a:off x="2371817" y="2441359"/>
            <a:ext cx="744836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Zdrowie psychiczne: czym jest i jak o nie dbać? | </a:t>
            </a:r>
            <a:r>
              <a:rPr lang="pl-PL" dirty="0" err="1"/>
              <a:t>MindHealth</a:t>
            </a: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Jak dbać o zdrowie psychiczne - 10 zasad profilaktyki (mentali.pl)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Co to jest zdrowie psychiczne? (naturalab.edu.pl)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Ważne telefony - gdzie szukać pomocy? - Twarze depresji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925741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91BE7DD-094F-18DE-4DF2-2B232402CB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3588" y="2788555"/>
            <a:ext cx="4464824" cy="1280890"/>
          </a:xfrm>
        </p:spPr>
        <p:txBody>
          <a:bodyPr/>
          <a:lstStyle/>
          <a:p>
            <a:r>
              <a:rPr lang="pl-PL" dirty="0"/>
              <a:t>Dziękuję za uwagę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224CB1AE-A90D-AD61-E556-50FFC798D573}"/>
              </a:ext>
            </a:extLst>
          </p:cNvPr>
          <p:cNvSpPr txBox="1"/>
          <p:nvPr/>
        </p:nvSpPr>
        <p:spPr>
          <a:xfrm>
            <a:off x="8753383" y="6218009"/>
            <a:ext cx="3613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Franciszek Sadecki, Kl. 3EK</a:t>
            </a:r>
          </a:p>
        </p:txBody>
      </p:sp>
    </p:spTree>
    <p:extLst>
      <p:ext uri="{BB962C8B-B14F-4D97-AF65-F5344CB8AC3E}">
        <p14:creationId xmlns:p14="http://schemas.microsoft.com/office/powerpoint/2010/main" val="4153047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6234F37-4BA1-E116-E6E1-4836B932E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7" y="641865"/>
            <a:ext cx="7051082" cy="1280890"/>
          </a:xfrm>
        </p:spPr>
        <p:txBody>
          <a:bodyPr/>
          <a:lstStyle/>
          <a:p>
            <a:r>
              <a:rPr lang="pl-PL" dirty="0"/>
              <a:t>Czym jest zdrowie psychiczne?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F0D4573C-E8DE-67D8-422C-FCD90812ABF2}"/>
              </a:ext>
            </a:extLst>
          </p:cNvPr>
          <p:cNvSpPr txBox="1"/>
          <p:nvPr/>
        </p:nvSpPr>
        <p:spPr>
          <a:xfrm>
            <a:off x="1640157" y="1767007"/>
            <a:ext cx="40038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0" i="0" dirty="0">
                <a:effectLst/>
                <a:latin typeface="Red Hat Display"/>
              </a:rPr>
              <a:t> Zdrowie psychiczne jest stanem, w którym człowiek jest szczęśliwy, spełniony, odczuwa satysfakcję z życia rodzinnego, pracy, sytuacji finansowej oraz ma niski poziom stresu</a:t>
            </a:r>
            <a:r>
              <a:rPr lang="pl-PL" dirty="0">
                <a:latin typeface="Red Hat Display"/>
              </a:rPr>
              <a:t>. </a:t>
            </a:r>
          </a:p>
          <a:p>
            <a:endParaRPr lang="pl-PL" dirty="0">
              <a:latin typeface="Red Hat Display"/>
            </a:endParaRPr>
          </a:p>
          <a:p>
            <a:endParaRPr lang="pl-PL" dirty="0">
              <a:latin typeface="Red Hat Display"/>
            </a:endParaRPr>
          </a:p>
          <a:p>
            <a:r>
              <a:rPr lang="pl-PL" b="0" i="0" dirty="0">
                <a:effectLst/>
                <a:latin typeface="Red Hat Display"/>
              </a:rPr>
              <a:t> </a:t>
            </a:r>
            <a:endParaRPr lang="pl-PL" dirty="0">
              <a:latin typeface="Red Hat Display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FECC1257-3F2E-AF00-B83E-14B3D5FCF6D0}"/>
              </a:ext>
            </a:extLst>
          </p:cNvPr>
          <p:cNvSpPr txBox="1"/>
          <p:nvPr/>
        </p:nvSpPr>
        <p:spPr>
          <a:xfrm>
            <a:off x="7113971" y="2796466"/>
            <a:ext cx="400383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0" i="0" dirty="0">
                <a:effectLst/>
                <a:latin typeface="Red Hat Display"/>
              </a:rPr>
              <a:t> Zdrowie psychiczne składa się z trzech aspektów: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  <a:latin typeface="Red Hat Display"/>
              </a:rPr>
              <a:t>dobrej kondycji zdrowotnej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  <a:latin typeface="Red Hat Display"/>
              </a:rPr>
              <a:t>poczucia komfortu psychicznego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  <a:latin typeface="Red Hat Display"/>
              </a:rPr>
              <a:t>utrzymywania prawidłowych relacji społecznych</a:t>
            </a:r>
            <a:endParaRPr lang="pl-PL" dirty="0">
              <a:latin typeface="Red Hat Display"/>
            </a:endParaRPr>
          </a:p>
          <a:p>
            <a:endParaRPr lang="pl-PL" dirty="0"/>
          </a:p>
        </p:txBody>
      </p:sp>
      <p:pic>
        <p:nvPicPr>
          <p:cNvPr id="7170" name="Picture 2" descr="Self Awareness, Counselling, +Ve Psychology for Happiness 24 ...">
            <a:extLst>
              <a:ext uri="{FF2B5EF4-FFF2-40B4-BE49-F238E27FC236}">
                <a16:creationId xmlns:a16="http://schemas.microsoft.com/office/drawing/2014/main" id="{FD55ECDC-2495-528F-6EE8-0647BF2AEA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351" y="4075331"/>
            <a:ext cx="3610175" cy="203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0403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6234F37-4BA1-E116-E6E1-4836B932E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0124" y="624110"/>
            <a:ext cx="7359589" cy="1280890"/>
          </a:xfrm>
        </p:spPr>
        <p:txBody>
          <a:bodyPr/>
          <a:lstStyle/>
          <a:p>
            <a:r>
              <a:rPr lang="pl-PL" dirty="0"/>
              <a:t>Co może osłabić nasze zdrowie psychiczne?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16765490-A91C-450C-C341-D54982F3243C}"/>
              </a:ext>
            </a:extLst>
          </p:cNvPr>
          <p:cNvSpPr txBox="1"/>
          <p:nvPr/>
        </p:nvSpPr>
        <p:spPr>
          <a:xfrm>
            <a:off x="1660124" y="2352582"/>
            <a:ext cx="514017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0" dirty="0">
                <a:effectLst/>
                <a:latin typeface="Red Hat Display"/>
              </a:rPr>
              <a:t> Czynniki wpływające na zdrowie psychiczne mogą mieć różnorodny charakter i obejmować różne aspekty życia człowieka. Są to:</a:t>
            </a:r>
          </a:p>
          <a:p>
            <a:endParaRPr lang="pl-PL" dirty="0">
              <a:latin typeface="Red Hat Display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Red Hat Display"/>
              </a:rPr>
              <a:t>stres;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Red Hat Display"/>
              </a:rPr>
              <a:t>presja społeczna;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Red Hat Display"/>
              </a:rPr>
              <a:t>konflikty;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Red Hat Display"/>
              </a:rPr>
              <a:t>problemy w rodzinie;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Red Hat Display"/>
              </a:rPr>
              <a:t>brak snu;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0" i="0" dirty="0">
                <a:solidFill>
                  <a:srgbClr val="111111"/>
                </a:solidFill>
                <a:effectLst/>
                <a:latin typeface="Red Hat Display"/>
              </a:rPr>
              <a:t>picie alkoholu, palenie papierosów i inne </a:t>
            </a:r>
            <a:r>
              <a:rPr lang="pl-PL" dirty="0">
                <a:latin typeface="Red Hat Display"/>
              </a:rPr>
              <a:t>używki;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i="0" dirty="0">
                <a:effectLst/>
                <a:latin typeface="Red Hat Display"/>
              </a:rPr>
              <a:t>szybkie tempo życia;</a:t>
            </a:r>
            <a:endParaRPr lang="pl-PL" dirty="0">
              <a:latin typeface="Red Hat Display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i="0" dirty="0">
                <a:effectLst/>
                <a:latin typeface="Red Hat Display"/>
              </a:rPr>
              <a:t>brak czasu na odpoczynek;</a:t>
            </a:r>
          </a:p>
        </p:txBody>
      </p:sp>
      <p:pic>
        <p:nvPicPr>
          <p:cNvPr id="3074" name="Picture 2" descr="Psicoterapia trastorno mental hombre triste con pensamientos confusos ...">
            <a:extLst>
              <a:ext uri="{FF2B5EF4-FFF2-40B4-BE49-F238E27FC236}">
                <a16:creationId xmlns:a16="http://schemas.microsoft.com/office/drawing/2014/main" id="{015AD616-D784-DE2E-330B-D8C3851029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180" y="2535269"/>
            <a:ext cx="3429000" cy="265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878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6234F37-4BA1-E116-E6E1-4836B932E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9474" y="654532"/>
            <a:ext cx="4957757" cy="889416"/>
          </a:xfrm>
        </p:spPr>
        <p:txBody>
          <a:bodyPr>
            <a:normAutofit fontScale="90000"/>
          </a:bodyPr>
          <a:lstStyle/>
          <a:p>
            <a:r>
              <a:rPr lang="pl-PL" dirty="0"/>
              <a:t>Prawda czy stereotypy?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699409C-E6A7-9C96-8D5F-696C980FD442}"/>
              </a:ext>
            </a:extLst>
          </p:cNvPr>
          <p:cNvSpPr txBox="1"/>
          <p:nvPr/>
        </p:nvSpPr>
        <p:spPr>
          <a:xfrm>
            <a:off x="2068495" y="2710598"/>
            <a:ext cx="2352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0" i="0" dirty="0">
                <a:effectLst/>
                <a:latin typeface="Red Hat Display"/>
              </a:rPr>
              <a:t>„Jakoś dam radę”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C4C7C3EB-A5C1-B6FF-1D4D-A7EE9D3EDFE8}"/>
              </a:ext>
            </a:extLst>
          </p:cNvPr>
          <p:cNvSpPr txBox="1"/>
          <p:nvPr/>
        </p:nvSpPr>
        <p:spPr>
          <a:xfrm>
            <a:off x="7084381" y="1543948"/>
            <a:ext cx="25834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sz="2000" b="0" i="0" dirty="0">
                <a:effectLst/>
                <a:latin typeface="Red Hat Display"/>
              </a:rPr>
              <a:t>„Osoby z zaburzeniami psychicznymi są słabe”,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8D3C4686-33E7-7470-607F-0FCD434906A6}"/>
              </a:ext>
            </a:extLst>
          </p:cNvPr>
          <p:cNvSpPr txBox="1"/>
          <p:nvPr/>
        </p:nvSpPr>
        <p:spPr>
          <a:xfrm>
            <a:off x="2068495" y="1540277"/>
            <a:ext cx="24324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>
                <a:latin typeface="Red Hat Display"/>
              </a:rPr>
              <a:t>„</a:t>
            </a:r>
            <a:r>
              <a:rPr lang="pl-PL" sz="2000" b="0" i="0" dirty="0">
                <a:effectLst/>
                <a:latin typeface="Red Hat Display"/>
              </a:rPr>
              <a:t>Leki zmienią moją osobowość”</a:t>
            </a:r>
          </a:p>
          <a:p>
            <a:endParaRPr lang="pl-PL" sz="2000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7B1298CC-266F-8F4C-6F89-013388D4D3C9}"/>
              </a:ext>
            </a:extLst>
          </p:cNvPr>
          <p:cNvSpPr txBox="1"/>
          <p:nvPr/>
        </p:nvSpPr>
        <p:spPr>
          <a:xfrm>
            <a:off x="6968971" y="2783395"/>
            <a:ext cx="25834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0" i="0" dirty="0">
                <a:effectLst/>
                <a:latin typeface="Red Hat Display"/>
              </a:rPr>
              <a:t> „Jeszcze wytrzymam”</a:t>
            </a:r>
          </a:p>
          <a:p>
            <a:endParaRPr lang="pl-PL" sz="200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98C5B1BF-4EFF-5233-FFB7-5F1C8A785A78}"/>
              </a:ext>
            </a:extLst>
          </p:cNvPr>
          <p:cNvSpPr txBox="1"/>
          <p:nvPr/>
        </p:nvSpPr>
        <p:spPr>
          <a:xfrm>
            <a:off x="7026676" y="3720663"/>
            <a:ext cx="2467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0" i="0" dirty="0">
                <a:effectLst/>
                <a:latin typeface="Red Hat Display"/>
              </a:rPr>
              <a:t> „Zaraz mi przejdzie”</a:t>
            </a:r>
          </a:p>
          <a:p>
            <a:endParaRPr lang="pl-PL" sz="2000" dirty="0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DDD0CFD7-4AE7-1541-4778-371A45CEE366}"/>
              </a:ext>
            </a:extLst>
          </p:cNvPr>
          <p:cNvSpPr txBox="1"/>
          <p:nvPr/>
        </p:nvSpPr>
        <p:spPr>
          <a:xfrm>
            <a:off x="2068495" y="3738449"/>
            <a:ext cx="2583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sz="2000" b="0" i="0" dirty="0">
                <a:effectLst/>
                <a:latin typeface="Red Hat Display"/>
              </a:rPr>
              <a:t>„Chłopaki nie płaczą”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A3881744-8AE3-D6E3-9405-46D2B1D0ED54}"/>
              </a:ext>
            </a:extLst>
          </p:cNvPr>
          <p:cNvSpPr txBox="1"/>
          <p:nvPr/>
        </p:nvSpPr>
        <p:spPr>
          <a:xfrm>
            <a:off x="1540275" y="4706371"/>
            <a:ext cx="64185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0" i="0" dirty="0">
                <a:effectLst/>
                <a:latin typeface="Red Hat Display"/>
              </a:rPr>
              <a:t> Takie przekonania prowadzą do tego, że osoby potrzebujące wsparcia czują niezrozumienie i zniechęcenie do poszukiwania pomocy i korzystania z dostępnych zasobów wsparcia.</a:t>
            </a:r>
          </a:p>
        </p:txBody>
      </p:sp>
      <p:pic>
        <p:nvPicPr>
          <p:cNvPr id="9220" name="Picture 4" descr="Pakistan’s maternal death shame - Daily Times">
            <a:extLst>
              <a:ext uri="{FF2B5EF4-FFF2-40B4-BE49-F238E27FC236}">
                <a16:creationId xmlns:a16="http://schemas.microsoft.com/office/drawing/2014/main" id="{1D657EC3-FE75-F91F-74CD-139E1371BA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914" y="4843544"/>
            <a:ext cx="3244148" cy="1824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6794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6234F37-4BA1-E116-E6E1-4836B932E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677376"/>
            <a:ext cx="8911687" cy="1280890"/>
          </a:xfrm>
        </p:spPr>
        <p:txBody>
          <a:bodyPr/>
          <a:lstStyle/>
          <a:p>
            <a:r>
              <a:rPr lang="pl-PL" i="0" dirty="0">
                <a:solidFill>
                  <a:schemeClr val="tx1"/>
                </a:solidFill>
                <a:effectLst/>
              </a:rPr>
              <a:t>Jak rozpoznać, że dzieje się coś złego?</a:t>
            </a:r>
            <a:br>
              <a:rPr lang="pl-PL" i="0" dirty="0">
                <a:solidFill>
                  <a:schemeClr val="tx1"/>
                </a:solidFill>
                <a:effectLst/>
              </a:rPr>
            </a:br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A4B432C9-769E-B0FE-61F6-2E52453D0F10}"/>
              </a:ext>
            </a:extLst>
          </p:cNvPr>
          <p:cNvSpPr txBox="1"/>
          <p:nvPr/>
        </p:nvSpPr>
        <p:spPr>
          <a:xfrm>
            <a:off x="1640156" y="1585033"/>
            <a:ext cx="917063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b="0" i="0" dirty="0">
                <a:effectLst/>
                <a:latin typeface="Red Hat Display"/>
              </a:rPr>
              <a:t> Często może wystąpić: </a:t>
            </a:r>
          </a:p>
          <a:p>
            <a:pPr algn="l"/>
            <a:endParaRPr lang="pl-PL" b="0" i="0" dirty="0">
              <a:effectLst/>
              <a:latin typeface="Red Hat Display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  <a:latin typeface="Red Hat Display"/>
              </a:rPr>
              <a:t>apatia;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  <a:latin typeface="Red Hat Display"/>
              </a:rPr>
              <a:t>niechęć do rzeczy i sytuacji, które wcześniej sprawiały radość;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b="0" i="0" u="none" strike="noStrike" dirty="0">
                <a:effectLst/>
                <a:latin typeface="Red Hat Display"/>
              </a:rPr>
              <a:t>uzależnienie</a:t>
            </a:r>
            <a:r>
              <a:rPr lang="pl-PL" b="0" i="0" dirty="0">
                <a:effectLst/>
                <a:latin typeface="Red Hat Display"/>
              </a:rPr>
              <a:t> – np. od telefonu, </a:t>
            </a:r>
            <a:r>
              <a:rPr lang="pl-PL" b="0" i="0" dirty="0" err="1">
                <a:effectLst/>
                <a:latin typeface="Red Hat Display"/>
              </a:rPr>
              <a:t>internetu</a:t>
            </a:r>
            <a:r>
              <a:rPr lang="pl-PL" dirty="0">
                <a:latin typeface="Red Hat Display"/>
              </a:rPr>
              <a:t>, </a:t>
            </a:r>
            <a:r>
              <a:rPr lang="pl-PL" b="0" i="0" dirty="0" err="1">
                <a:effectLst/>
                <a:latin typeface="Red Hat Display"/>
              </a:rPr>
              <a:t>social</a:t>
            </a:r>
            <a:r>
              <a:rPr lang="pl-PL" b="0" i="0" dirty="0">
                <a:effectLst/>
                <a:latin typeface="Red Hat Display"/>
              </a:rPr>
              <a:t> mediów;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  <a:latin typeface="Red Hat Display"/>
              </a:rPr>
              <a:t>problemy ze snem;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  <a:latin typeface="Red Hat Display"/>
              </a:rPr>
              <a:t>zachowania agresywne (wybuchy złości);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  <a:latin typeface="Red Hat Display"/>
              </a:rPr>
              <a:t>niezadowolenie z życia;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  <a:latin typeface="Red Hat Display"/>
              </a:rPr>
              <a:t>ograniczanie kontaktów społecznych (problemy w relacjach z innymi);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  <a:latin typeface="Red Hat Display"/>
              </a:rPr>
              <a:t>zmiany w zachowaniu;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b="0" i="0" u="none" strike="noStrike" dirty="0">
                <a:effectLst/>
                <a:latin typeface="Red Hat Display"/>
              </a:rPr>
              <a:t>ataki paniki</a:t>
            </a:r>
            <a:r>
              <a:rPr lang="pl-PL" b="0" i="0" dirty="0">
                <a:effectLst/>
                <a:latin typeface="Red Hat Display"/>
              </a:rPr>
              <a:t>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  <a:latin typeface="Red Hat Display"/>
              </a:rPr>
              <a:t>ciągłe poczucie presji,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  <a:latin typeface="Red Hat Display"/>
              </a:rPr>
              <a:t>chęć zadowolenia innych z pominięciem siebie.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pl-PL" b="0" i="0" dirty="0">
              <a:effectLst/>
              <a:latin typeface="Red Hat Display"/>
            </a:endParaRPr>
          </a:p>
          <a:p>
            <a:r>
              <a:rPr lang="pl-PL" b="0" i="0" dirty="0">
                <a:effectLst/>
                <a:latin typeface="Red Hat Display"/>
              </a:rPr>
              <a:t> Objawów jest wiele i każdy powinien sam zastanowić się nad tym, czy nie potrzebuje szczerej rozmowy z kimś, kto go wysłucha, nie będzie oceniał, a może pomóc – zwykle na początkowym etapie dobrym wyborem będzie rozmowa z psychologiem</a:t>
            </a:r>
            <a:endParaRPr lang="pl-PL" dirty="0">
              <a:latin typeface="Red Hat Display"/>
            </a:endParaRPr>
          </a:p>
        </p:txBody>
      </p:sp>
      <p:pic>
        <p:nvPicPr>
          <p:cNvPr id="10244" name="Picture 4" descr="Jak się czuje osoba w depresji? - Psycholog, psychoterapeuta we ...">
            <a:extLst>
              <a:ext uri="{FF2B5EF4-FFF2-40B4-BE49-F238E27FC236}">
                <a16:creationId xmlns:a16="http://schemas.microsoft.com/office/drawing/2014/main" id="{499D001B-8CAE-BE06-EC17-665039604D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934" y="2296080"/>
            <a:ext cx="2702120" cy="226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577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6234F37-4BA1-E116-E6E1-4836B932E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570844"/>
            <a:ext cx="8911687" cy="1280890"/>
          </a:xfrm>
        </p:spPr>
        <p:txBody>
          <a:bodyPr/>
          <a:lstStyle/>
          <a:p>
            <a:pPr algn="ctr"/>
            <a:r>
              <a:rPr lang="pl-PL" dirty="0"/>
              <a:t>Jak możemy dbać o nasze zdrowie psychiczne?</a:t>
            </a:r>
          </a:p>
        </p:txBody>
      </p:sp>
      <p:sp>
        <p:nvSpPr>
          <p:cNvPr id="3" name="AutoShape 2" descr="Jak dbać o zdrowie psychiczne - 10 zasad profilaktyki">
            <a:extLst>
              <a:ext uri="{FF2B5EF4-FFF2-40B4-BE49-F238E27FC236}">
                <a16:creationId xmlns:a16="http://schemas.microsoft.com/office/drawing/2014/main" id="{4E38604E-00F1-4AED-0A45-C84EA55A9FE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4" name="AutoShape 4" descr="Jak dbać o zdrowie psychiczne - 10 zasad profilaktyki">
            <a:extLst>
              <a:ext uri="{FF2B5EF4-FFF2-40B4-BE49-F238E27FC236}">
                <a16:creationId xmlns:a16="http://schemas.microsoft.com/office/drawing/2014/main" id="{0BAF5206-3A89-D974-C338-6D96F789A00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40156" y="-1026844"/>
            <a:ext cx="4760644" cy="476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6150" name="Picture 6" descr="Doctor ayuda al paciente. concepto de psicología de problemas de ...">
            <a:extLst>
              <a:ext uri="{FF2B5EF4-FFF2-40B4-BE49-F238E27FC236}">
                <a16:creationId xmlns:a16="http://schemas.microsoft.com/office/drawing/2014/main" id="{B67A9E35-6BC2-9D3A-CAA0-3367F3A9B5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249" y="2521258"/>
            <a:ext cx="5838702" cy="367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0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6234F37-4BA1-E116-E6E1-4836B932E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9546" y="499822"/>
            <a:ext cx="8326609" cy="751929"/>
          </a:xfrm>
        </p:spPr>
        <p:txBody>
          <a:bodyPr/>
          <a:lstStyle/>
          <a:p>
            <a:r>
              <a:rPr lang="pl-PL" dirty="0"/>
              <a:t>Zdrowy styl życia to podstawa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4E2F1971-BA6C-622D-786A-9DB0569A3199}"/>
              </a:ext>
            </a:extLst>
          </p:cNvPr>
          <p:cNvSpPr txBox="1"/>
          <p:nvPr/>
        </p:nvSpPr>
        <p:spPr>
          <a:xfrm>
            <a:off x="1080640" y="2036892"/>
            <a:ext cx="622568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i="0" dirty="0">
                <a:effectLst/>
                <a:latin typeface="Cabin"/>
              </a:rPr>
              <a:t> Odpowiedni poziom witamin i minerałów przekłada się także na funkcjonowanie układu nerwowego oraz mózgu. Ważne są szczególnie witaminy z grupy B oraz kwasy omega-3, których często brakuje w diecie ubogiej w warzywa i owoce. </a:t>
            </a:r>
          </a:p>
          <a:p>
            <a:pPr algn="l"/>
            <a:endParaRPr lang="pl-PL" i="0" dirty="0">
              <a:effectLst/>
              <a:latin typeface="Cabin"/>
            </a:endParaRPr>
          </a:p>
          <a:p>
            <a:pPr algn="l"/>
            <a:r>
              <a:rPr lang="pl-PL" i="0" dirty="0">
                <a:effectLst/>
                <a:latin typeface="Cabin"/>
              </a:rPr>
              <a:t> Odpowiednio zbilansowana dieta pomaga zadbać o stan ducha, a w przypadku występowania zaburzeń odżywiania warto jak najszybciej zasięgnąć fachowej pomocy. </a:t>
            </a:r>
          </a:p>
          <a:p>
            <a:pPr algn="l"/>
            <a:endParaRPr lang="pl-PL" dirty="0">
              <a:latin typeface="Cabin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l-PL" i="0" dirty="0">
                <a:effectLst/>
                <a:latin typeface="Cabin"/>
              </a:rPr>
              <a:t>Niestety pewne zmiany w ciele, które rozwijają się w wyniku </a:t>
            </a:r>
            <a:r>
              <a:rPr lang="pl-PL" i="0" strike="noStrike" dirty="0">
                <a:effectLst/>
                <a:latin typeface="Cabin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anoreksji</a:t>
            </a:r>
            <a:r>
              <a:rPr lang="pl-PL" i="0" dirty="0">
                <a:effectLst/>
                <a:latin typeface="Cabin"/>
              </a:rPr>
              <a:t> czy </a:t>
            </a:r>
            <a:r>
              <a:rPr lang="pl-PL" i="0" strike="noStrike" dirty="0">
                <a:effectLst/>
                <a:latin typeface="Cabin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bulimii</a:t>
            </a:r>
            <a:r>
              <a:rPr lang="pl-PL" i="0" dirty="0">
                <a:effectLst/>
                <a:latin typeface="Cabin"/>
              </a:rPr>
              <a:t> mogą być nieodwracalne.</a:t>
            </a:r>
            <a:endParaRPr lang="pl-PL" dirty="0"/>
          </a:p>
        </p:txBody>
      </p:sp>
      <p:pic>
        <p:nvPicPr>
          <p:cNvPr id="4" name="Picture 2" descr="Premium Vector | Woman on diet">
            <a:extLst>
              <a:ext uri="{FF2B5EF4-FFF2-40B4-BE49-F238E27FC236}">
                <a16:creationId xmlns:a16="http://schemas.microsoft.com/office/drawing/2014/main" id="{4007C811-A7F8-CB25-507B-6C8A531229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645" y="3459619"/>
            <a:ext cx="4283330" cy="289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327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6234F37-4BA1-E116-E6E1-4836B932E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686254"/>
            <a:ext cx="8911687" cy="1280890"/>
          </a:xfrm>
        </p:spPr>
        <p:txBody>
          <a:bodyPr/>
          <a:lstStyle/>
          <a:p>
            <a:r>
              <a:rPr lang="pl-PL" i="0" dirty="0">
                <a:solidFill>
                  <a:schemeClr val="tx1"/>
                </a:solidFill>
                <a:effectLst/>
              </a:rPr>
              <a:t>Stres – największy wróg psychiki</a:t>
            </a:r>
            <a:br>
              <a:rPr lang="pl-PL" i="0" dirty="0">
                <a:solidFill>
                  <a:schemeClr val="tx1"/>
                </a:solidFill>
                <a:effectLst/>
              </a:rPr>
            </a:br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E5D6A9AA-E1CE-04C5-A213-138E60DD1C65}"/>
              </a:ext>
            </a:extLst>
          </p:cNvPr>
          <p:cNvSpPr txBox="1"/>
          <p:nvPr/>
        </p:nvSpPr>
        <p:spPr>
          <a:xfrm>
            <a:off x="1136342" y="1903767"/>
            <a:ext cx="51135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0" i="0" u="none" strike="noStrike" dirty="0">
                <a:effectLst/>
                <a:latin typeface="Red Hat Display"/>
              </a:rPr>
              <a:t> Stres</a:t>
            </a:r>
            <a:r>
              <a:rPr lang="pl-PL" b="0" i="0" dirty="0">
                <a:effectLst/>
                <a:latin typeface="Red Hat Display"/>
              </a:rPr>
              <a:t> stał się nierozłącznym towarzyszem naszego życia, ale można spróbować go okiełznać. Istnieje wiele technik radzenia sobie ze stresem i wyciszania się w trudnych sytuacjach. Są to m.in.</a:t>
            </a:r>
            <a:r>
              <a:rPr lang="pl-PL" b="1" i="0" dirty="0">
                <a:effectLst/>
                <a:latin typeface="Red Hat Display"/>
              </a:rPr>
              <a:t> techniki oddechowe, które pomagają uspokoić ciało i dotlenić umysł</a:t>
            </a:r>
            <a:r>
              <a:rPr lang="pl-PL" b="0" i="0" dirty="0">
                <a:effectLst/>
                <a:latin typeface="Red Hat Display"/>
              </a:rPr>
              <a:t>. </a:t>
            </a:r>
            <a:endParaRPr lang="pl-PL" dirty="0">
              <a:latin typeface="Red Hat Display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44345A72-3341-10C9-C060-6D746E562F2D}"/>
              </a:ext>
            </a:extLst>
          </p:cNvPr>
          <p:cNvSpPr txBox="1"/>
          <p:nvPr/>
        </p:nvSpPr>
        <p:spPr>
          <a:xfrm>
            <a:off x="3228511" y="4317974"/>
            <a:ext cx="57349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0" i="0" dirty="0">
                <a:effectLst/>
                <a:latin typeface="Red Hat Display"/>
              </a:rPr>
              <a:t> Warto także pamiętać, że czasem stres jest potrzebny – mobilizuje nas do działania w sytuacjach, które są dla nas problematyczne. W sytuacji, którą nasz organizm odczytuje jako zagrożenie, dochodzi do wyrzuty adrenaliny, która motywuje nas do szybkiej reakcji. Jednak przewlekły stres, ciągłe martwienie się o rzeczy, na które nie ma się wpływu, wyniszcza organizm.</a:t>
            </a:r>
            <a:endParaRPr lang="pl-PL" dirty="0">
              <a:latin typeface="Red Hat Display"/>
            </a:endParaRPr>
          </a:p>
        </p:txBody>
      </p:sp>
      <p:pic>
        <p:nvPicPr>
          <p:cNvPr id="3076" name="Picture 4" descr="Premium Vector | Stress, burnout, feeling tired concept. Young stressed ...">
            <a:extLst>
              <a:ext uri="{FF2B5EF4-FFF2-40B4-BE49-F238E27FC236}">
                <a16:creationId xmlns:a16="http://schemas.microsoft.com/office/drawing/2014/main" id="{ED3B1D3D-233F-4B67-B4E3-5EF3D3C2F4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2669" y="1637930"/>
            <a:ext cx="3429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1091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6234F37-4BA1-E116-E6E1-4836B932E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4412" y="544211"/>
            <a:ext cx="9845336" cy="1280890"/>
          </a:xfrm>
        </p:spPr>
        <p:txBody>
          <a:bodyPr/>
          <a:lstStyle/>
          <a:p>
            <a:r>
              <a:rPr lang="pl-PL" dirty="0"/>
              <a:t>Idź pobiegaj - nieśmieszny mem czy prawda?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239FD109-F1DB-8FBB-06F7-8671A4A7BEE3}"/>
              </a:ext>
            </a:extLst>
          </p:cNvPr>
          <p:cNvSpPr txBox="1"/>
          <p:nvPr/>
        </p:nvSpPr>
        <p:spPr>
          <a:xfrm>
            <a:off x="1029811" y="2273047"/>
            <a:ext cx="43589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0" i="0" dirty="0">
                <a:effectLst/>
                <a:latin typeface="Red Hat Display"/>
              </a:rPr>
              <a:t> Ruch stał się podstawą piramidy żywienia, jak nieodzowny element zdrowego trybu życia. Jest on ważny także w kontekście zdrowia psychicznego. Aktywność fizyczna powoduje wytwarzanie się</a:t>
            </a:r>
            <a:r>
              <a:rPr lang="pl-PL" b="1" i="0" dirty="0">
                <a:effectLst/>
                <a:latin typeface="Red Hat Display"/>
              </a:rPr>
              <a:t> endorfin, czyli hormonu szczęścia</a:t>
            </a:r>
            <a:r>
              <a:rPr lang="pl-PL" b="0" i="0" dirty="0">
                <a:effectLst/>
                <a:latin typeface="Red Hat Display"/>
              </a:rPr>
              <a:t>. Osoby aktywne fizycznie mają więcej energii i siły do działania. Warto o tym pamiętać – już 45 minut ruchu dziennie wpływa pozytywnie nie tylko na ciało, ale i na ducha.</a:t>
            </a:r>
            <a:endParaRPr lang="pl-PL" dirty="0">
              <a:latin typeface="Red Hat Display"/>
            </a:endParaRPr>
          </a:p>
        </p:txBody>
      </p:sp>
      <p:pic>
        <p:nvPicPr>
          <p:cNvPr id="2052" name="Picture 4" descr="Fajne to bieganie... nie za szypkie takie memy, gify i śmieszne obrazki ...">
            <a:extLst>
              <a:ext uri="{FF2B5EF4-FFF2-40B4-BE49-F238E27FC236}">
                <a16:creationId xmlns:a16="http://schemas.microsoft.com/office/drawing/2014/main" id="{62703AD0-0D9D-D372-544B-F8DCE8D74D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158" y="2685286"/>
            <a:ext cx="5159590" cy="4695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0824093"/>
      </p:ext>
    </p:extLst>
  </p:cSld>
  <p:clrMapOvr>
    <a:masterClrMapping/>
  </p:clrMapOvr>
</p:sld>
</file>

<file path=ppt/theme/theme1.xml><?xml version="1.0" encoding="utf-8"?>
<a:theme xmlns:a="http://schemas.openxmlformats.org/drawingml/2006/main" name="Smuga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125</TotalTime>
  <Words>920</Words>
  <Application>Microsoft Office PowerPoint</Application>
  <PresentationFormat>Panoramiczny</PresentationFormat>
  <Paragraphs>89</Paragraphs>
  <Slides>14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14</vt:i4>
      </vt:variant>
    </vt:vector>
  </HeadingPairs>
  <TitlesOfParts>
    <vt:vector size="21" baseType="lpstr">
      <vt:lpstr>Arial</vt:lpstr>
      <vt:lpstr>Cabin</vt:lpstr>
      <vt:lpstr>Calibri</vt:lpstr>
      <vt:lpstr>Century Gothic</vt:lpstr>
      <vt:lpstr>Red Hat Display</vt:lpstr>
      <vt:lpstr>Wingdings 3</vt:lpstr>
      <vt:lpstr>Smuga</vt:lpstr>
      <vt:lpstr>Profilaktyka zdrowia psychicznego</vt:lpstr>
      <vt:lpstr>Czym jest zdrowie psychiczne?</vt:lpstr>
      <vt:lpstr>Co może osłabić nasze zdrowie psychiczne?</vt:lpstr>
      <vt:lpstr>Prawda czy stereotypy?</vt:lpstr>
      <vt:lpstr>Jak rozpoznać, że dzieje się coś złego? </vt:lpstr>
      <vt:lpstr>Jak możemy dbać o nasze zdrowie psychiczne?</vt:lpstr>
      <vt:lpstr>Zdrowy styl życia to podstawa</vt:lpstr>
      <vt:lpstr>Stres – największy wróg psychiki </vt:lpstr>
      <vt:lpstr>Idź pobiegaj - nieśmieszny mem czy prawda?</vt:lpstr>
      <vt:lpstr>Ogranicz internet – zdrowie psychiczne na tym zyska </vt:lpstr>
      <vt:lpstr>Ciekawostki o zdrowiu psychicznym:</vt:lpstr>
      <vt:lpstr>Jeśli potrzebujesz pomocy:</vt:lpstr>
      <vt:lpstr>Bibliografia:</vt:lpstr>
      <vt:lpstr>Dziękuję za uwagę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wacek Sadecki</dc:creator>
  <cp:lastModifiedBy>wacek Sadecki</cp:lastModifiedBy>
  <cp:revision>7</cp:revision>
  <dcterms:created xsi:type="dcterms:W3CDTF">2024-10-06T22:09:50Z</dcterms:created>
  <dcterms:modified xsi:type="dcterms:W3CDTF">2024-10-07T00:17:11Z</dcterms:modified>
</cp:coreProperties>
</file>